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4" r:id="rId2"/>
    <p:sldId id="258" r:id="rId3"/>
    <p:sldId id="270" r:id="rId4"/>
    <p:sldId id="259" r:id="rId5"/>
    <p:sldId id="263" r:id="rId6"/>
    <p:sldId id="260" r:id="rId7"/>
    <p:sldId id="269" r:id="rId8"/>
    <p:sldId id="272" r:id="rId9"/>
    <p:sldId id="275" r:id="rId10"/>
    <p:sldId id="280" r:id="rId11"/>
    <p:sldId id="262" r:id="rId12"/>
    <p:sldId id="265" r:id="rId13"/>
    <p:sldId id="282" r:id="rId14"/>
    <p:sldId id="281" r:id="rId15"/>
    <p:sldId id="279" r:id="rId16"/>
    <p:sldId id="277" r:id="rId17"/>
    <p:sldId id="278" r:id="rId18"/>
    <p:sldId id="267" r:id="rId19"/>
    <p:sldId id="273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26"/>
    <p:restoredTop sz="94666"/>
  </p:normalViewPr>
  <p:slideViewPr>
    <p:cSldViewPr snapToGrid="0" snapToObjects="1">
      <p:cViewPr varScale="1">
        <p:scale>
          <a:sx n="98" d="100"/>
          <a:sy n="98" d="100"/>
        </p:scale>
        <p:origin x="35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61490-0E8B-644D-8D6F-07FD60935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8BC33-5051-4F47-9BDC-B6BF899F9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0B59F-B68B-F44C-8E5A-5E36736389EC}" type="datetime1">
              <a:rPr lang="en-US" smtClean="0"/>
              <a:t>4/29/2020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F1AE-0268-9D47-9C57-E38840087F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A12-556D-4040-BD94-D45B66FF4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9D23-156F-764B-89C5-48BBF25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197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39DE-44BD-9F4B-B4BB-A575182E7BAB}" type="datetime1">
              <a:rPr lang="en-US" smtClean="0"/>
              <a:t>4/29/2020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C0C2-B960-6944-9880-3960BE98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65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9DC2A-0A86-AC42-B596-6044546DBD64}"/>
              </a:ext>
            </a:extLst>
          </p:cNvPr>
          <p:cNvSpPr txBox="1"/>
          <p:nvPr userDrawn="1"/>
        </p:nvSpPr>
        <p:spPr>
          <a:xfrm>
            <a:off x="11625944" y="638351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E81201-A5F3-B248-8E6A-3DAD79E0A584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predict-age-and-gender-using-convolutional-neural-network-and-opencv-fd90390e3ce6" TargetMode="External"/><Relationship Id="rId2" Type="http://schemas.openxmlformats.org/officeDocument/2006/relationships/hyperlink" Target="https://riptutorial.com/keras/example/32608/transfer-learning-using-keras-and-vg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eeksforgeeks.org/image-classifier-using-cnn/" TargetMode="External"/><Relationship Id="rId5" Type="http://schemas.openxmlformats.org/officeDocument/2006/relationships/hyperlink" Target="https://www.researchgate.net/publication/225173459_Classification_of_Face_Images_for_Gender_Age_Facial_Expression_and_Identity" TargetMode="External"/><Relationship Id="rId4" Type="http://schemas.openxmlformats.org/officeDocument/2006/relationships/hyperlink" Target="https://www.learnopencv.com/age-gender-classification-using-opencv-deep-learning-c-pyth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sanqq.github.io/UTKFace/" TargetMode="External"/><Relationship Id="rId2" Type="http://schemas.openxmlformats.org/officeDocument/2006/relationships/hyperlink" Target="https://www.kaggle.com/c/challenges-in-representation-learning-facial-expression-recognition-challenge/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535ABB-C067-3840-ABD6-79A97461C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Siva Yogitha Mokkapati</a:t>
            </a:r>
          </a:p>
          <a:p>
            <a:r>
              <a:rPr lang="en-US" dirty="0"/>
              <a:t>Venkat Nihaal Akula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Facial Emotion, Age and Gender Detection from Images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1524000" y="38589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Deep Learning </a:t>
            </a:r>
            <a:r>
              <a:rPr lang="en-US" dirty="0"/>
              <a:t>(Spring II, 2020)</a:t>
            </a:r>
          </a:p>
          <a:p>
            <a:r>
              <a:rPr lang="en-US" dirty="0"/>
              <a:t>Dr.  </a:t>
            </a:r>
            <a:r>
              <a:rPr lang="en-US" dirty="0" err="1"/>
              <a:t>Youakim</a:t>
            </a:r>
            <a:r>
              <a:rPr lang="en-US" dirty="0"/>
              <a:t> </a:t>
            </a:r>
            <a:r>
              <a:rPr lang="en-US" dirty="0" err="1"/>
              <a:t>Badr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92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selection and parameters for gender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75BBB8-C5DF-4C49-B3E2-1C55B8B0B910}"/>
              </a:ext>
            </a:extLst>
          </p:cNvPr>
          <p:cNvSpPr/>
          <p:nvPr/>
        </p:nvSpPr>
        <p:spPr>
          <a:xfrm>
            <a:off x="5770880" y="145512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b="1" dirty="0"/>
              <a:t>Optimal Gender Detection Model</a:t>
            </a:r>
          </a:p>
          <a:p>
            <a:endParaRPr lang="en-US" dirty="0"/>
          </a:p>
          <a:p>
            <a:r>
              <a:rPr lang="en-US" dirty="0"/>
              <a:t>Optimizer: Adam</a:t>
            </a:r>
          </a:p>
          <a:p>
            <a:r>
              <a:rPr lang="en-US" dirty="0"/>
              <a:t>Loss Function : Binary Cross entropy</a:t>
            </a:r>
          </a:p>
          <a:p>
            <a:r>
              <a:rPr lang="en-US" dirty="0"/>
              <a:t>Regularization: Drop out, Batch Normalization</a:t>
            </a:r>
          </a:p>
          <a:p>
            <a:r>
              <a:rPr lang="en-US" dirty="0"/>
              <a:t>Output Activation Function: Sigmoid</a:t>
            </a:r>
          </a:p>
          <a:p>
            <a:r>
              <a:rPr lang="en-US" dirty="0"/>
              <a:t>Activation Function: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Kernel size: (3,3</a:t>
            </a:r>
            <a:r>
              <a:rPr lang="en-US"/>
              <a:t>) , (5,5) and (7,7)</a:t>
            </a:r>
            <a:endParaRPr lang="en-US" dirty="0"/>
          </a:p>
          <a:p>
            <a:r>
              <a:rPr lang="en-US" dirty="0"/>
              <a:t>Pooling Layers: Max Pooling (2D)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716A2-0705-49DB-A4E3-44BE4FEFB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610" y="1455122"/>
            <a:ext cx="3921852" cy="459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1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F220F-27FE-6F41-9157-3A1058FDD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Training – validation - testing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D2EF8-5897-F54E-8F92-788868946D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dataset is divided into 80:20. </a:t>
            </a:r>
          </a:p>
          <a:p>
            <a:endParaRPr lang="en-US" dirty="0"/>
          </a:p>
          <a:p>
            <a:r>
              <a:rPr lang="en-US" dirty="0"/>
              <a:t>80% is used for model fitting and 20% is used as validation data for the model.</a:t>
            </a:r>
          </a:p>
          <a:p>
            <a:endParaRPr lang="en-US" dirty="0"/>
          </a:p>
          <a:p>
            <a:r>
              <a:rPr lang="en-US" dirty="0"/>
              <a:t>The same 20% is used for evaluating the model.</a:t>
            </a:r>
          </a:p>
        </p:txBody>
      </p:sp>
    </p:spTree>
    <p:extLst>
      <p:ext uri="{BB962C8B-B14F-4D97-AF65-F5344CB8AC3E}">
        <p14:creationId xmlns:p14="http://schemas.microsoft.com/office/powerpoint/2010/main" val="185234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600D-3AFE-0445-AC65-AC2D1A45C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953" y="-11038"/>
            <a:ext cx="10515600" cy="1035075"/>
          </a:xfrm>
        </p:spPr>
        <p:txBody>
          <a:bodyPr/>
          <a:lstStyle/>
          <a:p>
            <a:pPr algn="ctr"/>
            <a:r>
              <a:rPr lang="en-US" dirty="0"/>
              <a:t>Evaluations/comparing for emotion</a:t>
            </a:r>
          </a:p>
        </p:txBody>
      </p:sp>
      <p:pic>
        <p:nvPicPr>
          <p:cNvPr id="5" name="Content Placeholder 4" descr="A screenshot of text&#10;&#10;Description automatically generated">
            <a:extLst>
              <a:ext uri="{FF2B5EF4-FFF2-40B4-BE49-F238E27FC236}">
                <a16:creationId xmlns:a16="http://schemas.microsoft.com/office/drawing/2014/main" id="{C9171798-9DDC-4892-B9ED-346467D241F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57280" y="1182628"/>
            <a:ext cx="4584463" cy="297611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C71A1E-0ACE-465E-9D54-1C7818FC4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189" y="1212856"/>
            <a:ext cx="4049811" cy="2773645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5F60AE6E-06F8-45B7-A17A-7500CE44F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20" y="4207690"/>
            <a:ext cx="4992835" cy="2579085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D4696472-D991-406F-8FE2-8D867E741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155" y="4318392"/>
            <a:ext cx="4371398" cy="2468383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110D69-502B-477F-8AE2-CF4BDB817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690" y="1230466"/>
            <a:ext cx="3599041" cy="28639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0A7B5C-8E13-46E6-BA70-8C02CBB7E1C7}"/>
              </a:ext>
            </a:extLst>
          </p:cNvPr>
          <p:cNvSpPr txBox="1"/>
          <p:nvPr/>
        </p:nvSpPr>
        <p:spPr>
          <a:xfrm flipH="1">
            <a:off x="6004038" y="899329"/>
            <a:ext cx="109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A60459-EC79-43B1-8E7B-B93E011C3664}"/>
              </a:ext>
            </a:extLst>
          </p:cNvPr>
          <p:cNvSpPr txBox="1"/>
          <p:nvPr/>
        </p:nvSpPr>
        <p:spPr>
          <a:xfrm>
            <a:off x="9737730" y="895581"/>
            <a:ext cx="135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79211-FFDD-4BB7-A89E-1A52774300CA}"/>
              </a:ext>
            </a:extLst>
          </p:cNvPr>
          <p:cNvSpPr txBox="1"/>
          <p:nvPr/>
        </p:nvSpPr>
        <p:spPr>
          <a:xfrm flipH="1">
            <a:off x="2043312" y="889899"/>
            <a:ext cx="215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Vgg</a:t>
            </a:r>
            <a:r>
              <a:rPr lang="en-US" dirty="0"/>
              <a:t>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46A423-06D1-4044-8AC0-9C82B23A4C7B}"/>
              </a:ext>
            </a:extLst>
          </p:cNvPr>
          <p:cNvSpPr txBox="1"/>
          <p:nvPr/>
        </p:nvSpPr>
        <p:spPr>
          <a:xfrm>
            <a:off x="2246051" y="4093367"/>
            <a:ext cx="1669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83D968-2E45-4D2A-B2D3-A9FC92089B0A}"/>
              </a:ext>
            </a:extLst>
          </p:cNvPr>
          <p:cNvSpPr txBox="1"/>
          <p:nvPr/>
        </p:nvSpPr>
        <p:spPr>
          <a:xfrm flipH="1">
            <a:off x="6268630" y="4042711"/>
            <a:ext cx="4535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4 with top 3 emotions</a:t>
            </a:r>
          </a:p>
        </p:txBody>
      </p:sp>
    </p:spTree>
    <p:extLst>
      <p:ext uri="{BB962C8B-B14F-4D97-AF65-F5344CB8AC3E}">
        <p14:creationId xmlns:p14="http://schemas.microsoft.com/office/powerpoint/2010/main" val="35414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7B30-E397-4395-B904-62F7EF33E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715"/>
          </a:xfrm>
        </p:spPr>
        <p:txBody>
          <a:bodyPr/>
          <a:lstStyle/>
          <a:p>
            <a:r>
              <a:rPr lang="en-US" dirty="0"/>
              <a:t>Evaluations/comparing for age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5ABC328-4300-4D2A-A3A4-F7617D7E24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17599" y="1469906"/>
            <a:ext cx="4978401" cy="212673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B59C7F-4EB2-4B63-9164-2E7515EDCA97}"/>
              </a:ext>
            </a:extLst>
          </p:cNvPr>
          <p:cNvSpPr/>
          <p:nvPr/>
        </p:nvSpPr>
        <p:spPr>
          <a:xfrm>
            <a:off x="3151385" y="1115814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3DC251-84B4-45DF-8FB4-266EBFC5978F}"/>
              </a:ext>
            </a:extLst>
          </p:cNvPr>
          <p:cNvSpPr/>
          <p:nvPr/>
        </p:nvSpPr>
        <p:spPr>
          <a:xfrm flipH="1">
            <a:off x="7955280" y="1005840"/>
            <a:ext cx="1402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Model2</a:t>
            </a:r>
          </a:p>
        </p:txBody>
      </p:sp>
      <p:pic>
        <p:nvPicPr>
          <p:cNvPr id="11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2B80E67-6337-45DF-B4CF-696659FAE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1469906"/>
            <a:ext cx="4323080" cy="21267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A3BB0-F825-4F13-9A91-1ED63FA28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1216" y="3635217"/>
            <a:ext cx="5891755" cy="30693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A7F81-2DC2-4B91-99CE-522B75A4C765}"/>
              </a:ext>
            </a:extLst>
          </p:cNvPr>
          <p:cNvSpPr txBox="1"/>
          <p:nvPr/>
        </p:nvSpPr>
        <p:spPr>
          <a:xfrm>
            <a:off x="7812939" y="4827176"/>
            <a:ext cx="168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Model</a:t>
            </a:r>
          </a:p>
        </p:txBody>
      </p:sp>
    </p:spTree>
    <p:extLst>
      <p:ext uri="{BB962C8B-B14F-4D97-AF65-F5344CB8AC3E}">
        <p14:creationId xmlns:p14="http://schemas.microsoft.com/office/powerpoint/2010/main" val="121402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58301-FD6D-4C7D-A4BC-1AF630C1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Evaluations/comparing for gender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60CD9B-DBDF-4DB2-B1D0-CB494418BD5A}"/>
              </a:ext>
            </a:extLst>
          </p:cNvPr>
          <p:cNvSpPr/>
          <p:nvPr/>
        </p:nvSpPr>
        <p:spPr>
          <a:xfrm>
            <a:off x="2296161" y="1310640"/>
            <a:ext cx="121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Model1                                                                                       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5C2792-2476-46AD-BE22-F6EB3A2ADB51}"/>
              </a:ext>
            </a:extLst>
          </p:cNvPr>
          <p:cNvSpPr/>
          <p:nvPr/>
        </p:nvSpPr>
        <p:spPr>
          <a:xfrm flipH="1">
            <a:off x="8945142" y="1547032"/>
            <a:ext cx="3246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Optimal Model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6F85BF-6FA3-449D-B79A-160532EDCF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5817" y="1916364"/>
            <a:ext cx="5641981" cy="292196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563230-A7A4-4CB0-AED8-AA28DDC62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797" y="1916364"/>
            <a:ext cx="5656527" cy="293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24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4C527-D7F1-4A5D-80CC-2F7F5511E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metrics for the best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4BAA26-4E56-49A0-996D-289622920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478"/>
            <a:ext cx="4204267" cy="46338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D3956A-0C07-4AEF-A5F7-DCA60C3F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41" y="1174227"/>
            <a:ext cx="3517228" cy="5084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919149-15A6-47F9-ABB3-0DF9A64D6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525" y="1394973"/>
            <a:ext cx="3517228" cy="464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0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4C3D-B5E6-48B1-9736-7FB037B15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Outcomes/finding</a:t>
            </a:r>
          </a:p>
        </p:txBody>
      </p:sp>
      <p:pic>
        <p:nvPicPr>
          <p:cNvPr id="9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CB2D635-5EBB-4EC5-AFF6-024BDA45E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4849" y="1391479"/>
            <a:ext cx="1882867" cy="1411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F80C7-717C-41B4-9E65-A42BABDA5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741" y="3130300"/>
            <a:ext cx="3765646" cy="1282343"/>
          </a:xfrm>
          <a:prstGeom prst="rect">
            <a:avLst/>
          </a:prstGeom>
        </p:spPr>
      </p:pic>
      <p:pic>
        <p:nvPicPr>
          <p:cNvPr id="14" name="Picture 1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C0EE8E5-FA1C-4735-821C-88732BCF5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4850" y="3130300"/>
            <a:ext cx="1882867" cy="2012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A57AA0-1BAA-4E9F-972A-8ADF23948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379195"/>
            <a:ext cx="3847987" cy="1423443"/>
          </a:xfrm>
          <a:prstGeom prst="rect">
            <a:avLst/>
          </a:pr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BEDCA34-AE9C-468C-90EB-2D94DC8C51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4012" y="1180731"/>
            <a:ext cx="1690167" cy="1621908"/>
          </a:xfrm>
          <a:prstGeom prst="rect">
            <a:avLst/>
          </a:prstGeom>
        </p:spPr>
      </p:pic>
      <p:pic>
        <p:nvPicPr>
          <p:cNvPr id="12" name="Picture 1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17A6D0E3-789A-465F-A1A1-D5F32E3902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4012" y="3023260"/>
            <a:ext cx="1690167" cy="25352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699C6E-A0EC-49A8-BA08-FFDC16BF81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40" y="1379194"/>
            <a:ext cx="3765646" cy="14111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4E6FF-A5D7-422B-BB94-B156226AA5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175840"/>
            <a:ext cx="3880809" cy="128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54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84C3D-B5E6-48B1-9736-7FB037B15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4786"/>
          </a:xfrm>
        </p:spPr>
        <p:txBody>
          <a:bodyPr/>
          <a:lstStyle/>
          <a:p>
            <a:r>
              <a:rPr lang="en-US" dirty="0"/>
              <a:t>Outcomes/finding</a:t>
            </a:r>
          </a:p>
        </p:txBody>
      </p:sp>
      <p:pic>
        <p:nvPicPr>
          <p:cNvPr id="7" name="Content Placeholder 6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B26A7734-A1B0-4281-8C0A-CBD2CE9D2EB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73954" y="1374828"/>
            <a:ext cx="1482457" cy="2223686"/>
          </a:xfrm>
        </p:spPr>
      </p:pic>
      <p:pic>
        <p:nvPicPr>
          <p:cNvPr id="12" name="Picture 11" descr="A person in a blue shirt&#10;&#10;Description automatically generated">
            <a:extLst>
              <a:ext uri="{FF2B5EF4-FFF2-40B4-BE49-F238E27FC236}">
                <a16:creationId xmlns:a16="http://schemas.microsoft.com/office/drawing/2014/main" id="{8D962AFA-A60B-494A-BF14-9B0F418E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3713921"/>
            <a:ext cx="1479612" cy="2219418"/>
          </a:xfrm>
          <a:prstGeom prst="rect">
            <a:avLst/>
          </a:prstGeom>
        </p:spPr>
      </p:pic>
      <p:pic>
        <p:nvPicPr>
          <p:cNvPr id="18" name="Picture 17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2CAD812A-7509-4306-A6BA-C432E51A3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2177" y="1415853"/>
            <a:ext cx="1453223" cy="16929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D1E0BC-75AE-468F-BB1F-6B419B1344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423" y="3358927"/>
            <a:ext cx="3955742" cy="1454435"/>
          </a:xfrm>
          <a:prstGeom prst="rect">
            <a:avLst/>
          </a:prstGeom>
        </p:spPr>
      </p:pic>
      <p:pic>
        <p:nvPicPr>
          <p:cNvPr id="22" name="Picture 21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87C7376-AD08-44AF-A5E4-7A53A1C29F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2177" y="3378735"/>
            <a:ext cx="1686441" cy="11238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ED44420-D91C-4DE6-B00D-AF21EBB33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044" y="3635493"/>
            <a:ext cx="4224898" cy="1561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9AB65-E2F0-4B89-9C69-977873D3C2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9044" y="1470298"/>
            <a:ext cx="4162425" cy="1560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8B362A-EA6A-438A-A0B9-B2ADABE0B3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6424" y="1415853"/>
            <a:ext cx="3955742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04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2B84-8608-7F4E-85F1-35D36FAF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 and Perspectives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4419-985F-8C49-91DA-D808B6E07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Understood how to build DNN and CNN models from base.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Learnt to apply transfer learning and to make changes as per required.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Understood the application of different activation functions and parameters.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Understood how to extract pixels from images and to preprocess image data.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665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5BF-633E-524C-9D81-79022947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Bibliographical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6ABC-984E-2B49-A821-5296118D2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en-US" sz="1500" dirty="0" err="1"/>
              <a:t>Dehghan</a:t>
            </a:r>
            <a:r>
              <a:rPr lang="en-US" sz="1500" dirty="0"/>
              <a:t>, Afshin &amp; Ortiz, Enrique &amp; Shu, </a:t>
            </a:r>
            <a:r>
              <a:rPr lang="en-US" sz="1500" dirty="0" err="1"/>
              <a:t>Guang</a:t>
            </a:r>
            <a:r>
              <a:rPr lang="en-US" sz="1500" dirty="0"/>
              <a:t> &amp; Masood, Syed. (2017). DAGER: Deep Age, Gender and Emotion Recognition Using Convolutional Neural Network.</a:t>
            </a:r>
          </a:p>
          <a:p>
            <a:pPr lvl="0"/>
            <a:r>
              <a:rPr lang="en-US" sz="1500" dirty="0" err="1"/>
              <a:t>Özdemir</a:t>
            </a:r>
            <a:r>
              <a:rPr lang="en-US" sz="1500" dirty="0"/>
              <a:t>, Mehmet &amp; </a:t>
            </a:r>
            <a:r>
              <a:rPr lang="en-US" sz="1500" dirty="0" err="1"/>
              <a:t>Elagoz</a:t>
            </a:r>
            <a:r>
              <a:rPr lang="en-US" sz="1500" dirty="0"/>
              <a:t>, </a:t>
            </a:r>
            <a:r>
              <a:rPr lang="en-US" sz="1500" dirty="0" err="1"/>
              <a:t>Berkay</a:t>
            </a:r>
            <a:r>
              <a:rPr lang="en-US" sz="1500" dirty="0"/>
              <a:t> &amp; </a:t>
            </a:r>
            <a:r>
              <a:rPr lang="en-US" sz="1500" dirty="0" err="1"/>
              <a:t>Alaybeyoglu</a:t>
            </a:r>
            <a:r>
              <a:rPr lang="en-US" sz="1500" dirty="0"/>
              <a:t>, </a:t>
            </a:r>
            <a:r>
              <a:rPr lang="en-US" sz="1500" dirty="0" err="1"/>
              <a:t>Aysegul</a:t>
            </a:r>
            <a:r>
              <a:rPr lang="en-US" sz="1500" dirty="0"/>
              <a:t> &amp; </a:t>
            </a:r>
            <a:r>
              <a:rPr lang="en-US" sz="1500" dirty="0" err="1"/>
              <a:t>Sadighzadeh</a:t>
            </a:r>
            <a:r>
              <a:rPr lang="en-US" sz="1500" dirty="0"/>
              <a:t>, Reza &amp; Akan, Aydin. (2019). Real Time Emotion Recognition from Facial Expressions Using CNN Architecture. 10.1109/TIPTEKNO.2019.8895215.</a:t>
            </a:r>
          </a:p>
          <a:p>
            <a:pPr lvl="0"/>
            <a:r>
              <a:rPr lang="en-US" sz="1500" dirty="0" err="1"/>
              <a:t>Bargal</a:t>
            </a:r>
            <a:r>
              <a:rPr lang="en-US" sz="1500" dirty="0"/>
              <a:t>, Sarah &amp; </a:t>
            </a:r>
            <a:r>
              <a:rPr lang="en-US" sz="1500" dirty="0" err="1"/>
              <a:t>Barsoum</a:t>
            </a:r>
            <a:r>
              <a:rPr lang="en-US" sz="1500" dirty="0"/>
              <a:t>, Emad &amp; Ferrer, Cristian &amp; Zhang, Cha. (2016). Emotion recognition in the wild from videos using images. 433-436. 10.1145/2993148.2997627.</a:t>
            </a:r>
          </a:p>
          <a:p>
            <a:pPr lvl="0"/>
            <a:r>
              <a:rPr lang="en-US" sz="1500" dirty="0"/>
              <a:t>Levi, Gil &amp; </a:t>
            </a:r>
            <a:r>
              <a:rPr lang="en-US" sz="1500" dirty="0" err="1"/>
              <a:t>Hassncer</a:t>
            </a:r>
            <a:r>
              <a:rPr lang="en-US" sz="1500" dirty="0"/>
              <a:t>, Tal. (2015). Age and gender classification using convolutional neural networks. 34-42. 10.1109/CVPRW.2015.7301352.</a:t>
            </a:r>
          </a:p>
          <a:p>
            <a:pPr lvl="0"/>
            <a:r>
              <a:rPr lang="en-US" sz="1500" dirty="0"/>
              <a:t>Tal </a:t>
            </a:r>
            <a:r>
              <a:rPr lang="en-US" sz="1500" dirty="0" err="1"/>
              <a:t>Hassner</a:t>
            </a:r>
            <a:r>
              <a:rPr lang="en-US" sz="1500" dirty="0"/>
              <a:t>, Shai </a:t>
            </a:r>
            <a:r>
              <a:rPr lang="en-US" sz="1500" dirty="0" err="1"/>
              <a:t>Harel</a:t>
            </a:r>
            <a:r>
              <a:rPr lang="en-US" sz="1500" dirty="0"/>
              <a:t>, Eran Paz, Roee </a:t>
            </a:r>
            <a:r>
              <a:rPr lang="en-US" sz="1500" dirty="0" err="1"/>
              <a:t>Enbar</a:t>
            </a:r>
            <a:r>
              <a:rPr lang="en-US" sz="1500" dirty="0"/>
              <a:t>. Effective Face </a:t>
            </a:r>
            <a:r>
              <a:rPr lang="en-US" sz="1500" dirty="0" err="1"/>
              <a:t>Frontalization</a:t>
            </a:r>
            <a:r>
              <a:rPr lang="en-US" sz="1500" dirty="0"/>
              <a:t> in Unconstrained Image.</a:t>
            </a:r>
          </a:p>
          <a:p>
            <a:r>
              <a:rPr lang="en-US" sz="1500" dirty="0"/>
              <a:t>Slides and notebooks uploaded in canvas.</a:t>
            </a:r>
          </a:p>
          <a:p>
            <a:r>
              <a:rPr lang="en-US" sz="15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https://riptutorial.com/keras/example/32608/transfer-learning-using-keras-and-vgg</a:t>
            </a:r>
            <a:endParaRPr lang="en-US" sz="1500" dirty="0"/>
          </a:p>
          <a:p>
            <a:r>
              <a:rPr lang="en-US" sz="15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https://towardsdatascience.com/predict-age-and-gender-using-convolutional-neural-network-and-opencv-fd90390e3ce6</a:t>
            </a:r>
            <a:endParaRPr lang="en-US" sz="1500" dirty="0"/>
          </a:p>
          <a:p>
            <a:r>
              <a:rPr lang="en-US" sz="15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https://www.learnopencv.com/age-gender-classification-using-opencv-deep-learning-c-python/</a:t>
            </a:r>
            <a:endParaRPr lang="en-US" sz="1500" dirty="0"/>
          </a:p>
          <a:p>
            <a:r>
              <a:rPr lang="en-US" sz="15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https://www.researchgate.net/publication/225173459_Classification_of_Face_Images_for_Gender_Age_Facial_Expression_and_Identity</a:t>
            </a:r>
            <a:endParaRPr lang="en-US" sz="1500" u="sng" dirty="0"/>
          </a:p>
          <a:p>
            <a:r>
              <a:rPr lang="en-US" sz="15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https://www.geeksforgeeks.org/image-classifier-using-cnn/</a:t>
            </a: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65391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EA1A-481A-0940-B0BA-2FFF7F38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and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249E-6475-F748-8E67-C370D02A25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           	Emotion, Gender and Age Detection</a:t>
            </a:r>
          </a:p>
          <a:p>
            <a:pPr marL="0" lv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sz="2500" dirty="0">
              <a:latin typeface="Bell MT" panose="02020503060305020303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7" name="Picture 6" descr="A picture containing bus, sitting, man, double&#10;&#10;Description automatically generated">
            <a:extLst>
              <a:ext uri="{FF2B5EF4-FFF2-40B4-BE49-F238E27FC236}">
                <a16:creationId xmlns:a16="http://schemas.microsoft.com/office/drawing/2014/main" id="{DD80C790-9168-4BB3-9D57-6F4D0E149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7" y="2052893"/>
            <a:ext cx="4658363" cy="3629025"/>
          </a:xfrm>
          <a:prstGeom prst="rect">
            <a:avLst/>
          </a:prstGeom>
        </p:spPr>
      </p:pic>
      <p:pic>
        <p:nvPicPr>
          <p:cNvPr id="9" name="Picture 8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E7D243-9371-45E7-86F0-4C7CDA0B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40" y="2052893"/>
            <a:ext cx="3039278" cy="1899549"/>
          </a:xfrm>
          <a:prstGeom prst="rect">
            <a:avLst/>
          </a:prstGeom>
        </p:spPr>
      </p:pic>
      <p:pic>
        <p:nvPicPr>
          <p:cNvPr id="11" name="Picture 10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BA878BC-F8A8-4D7E-A717-042C91D9D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540" y="3952442"/>
            <a:ext cx="3247280" cy="21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9C5A9D2-375F-4B3F-9D88-1FA763C18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731" y="1072314"/>
            <a:ext cx="5370093" cy="3020677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EFACC6-1AE9-4DC7-9C11-941CB14D1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24" y="2695199"/>
            <a:ext cx="1738737" cy="2244140"/>
          </a:xfrm>
          <a:prstGeom prst="rect">
            <a:avLst/>
          </a:prstGeom>
        </p:spPr>
      </p:pic>
      <p:pic>
        <p:nvPicPr>
          <p:cNvPr id="8" name="Picture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E4EE6958-9E69-493B-994B-2C9462337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871787"/>
            <a:ext cx="1690167" cy="1621908"/>
          </a:xfrm>
          <a:prstGeom prst="rect">
            <a:avLst/>
          </a:prstGeom>
        </p:spPr>
      </p:pic>
      <p:pic>
        <p:nvPicPr>
          <p:cNvPr id="9" name="Picture 8" descr="A person in glasses looking at the camera&#10;&#10;Description automatically generated">
            <a:extLst>
              <a:ext uri="{FF2B5EF4-FFF2-40B4-BE49-F238E27FC236}">
                <a16:creationId xmlns:a16="http://schemas.microsoft.com/office/drawing/2014/main" id="{49BC359A-FBDE-4B53-A92F-FFAF67971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5819" y="516356"/>
            <a:ext cx="1453223" cy="16929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F4D756-DEAF-4C71-8B24-B8A713F7662A}"/>
              </a:ext>
            </a:extLst>
          </p:cNvPr>
          <p:cNvSpPr txBox="1"/>
          <p:nvPr/>
        </p:nvSpPr>
        <p:spPr>
          <a:xfrm flipH="1">
            <a:off x="2528365" y="5785686"/>
            <a:ext cx="3417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Siva Yogitha Mokkapati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AC46D7-75F2-454E-9B09-00B8F53F797D}"/>
              </a:ext>
            </a:extLst>
          </p:cNvPr>
          <p:cNvSpPr/>
          <p:nvPr/>
        </p:nvSpPr>
        <p:spPr>
          <a:xfrm flipH="1">
            <a:off x="7539788" y="1259305"/>
            <a:ext cx="26710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          Venkat </a:t>
            </a:r>
            <a:r>
              <a:rPr lang="en-US" dirty="0" err="1"/>
              <a:t>Nihaal</a:t>
            </a:r>
            <a:r>
              <a:rPr lang="en-US" dirty="0"/>
              <a:t> </a:t>
            </a:r>
            <a:r>
              <a:rPr lang="en-US" dirty="0" err="1"/>
              <a:t>Akula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612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43FD-DF7A-0143-BBB6-F8CCF4F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16B41-3CDA-8442-9F9C-691146145C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To construct an optimal model for Problem statement.</a:t>
            </a:r>
          </a:p>
          <a:p>
            <a:endParaRPr lang="en-US" dirty="0"/>
          </a:p>
          <a:p>
            <a:r>
              <a:rPr lang="en-US" dirty="0"/>
              <a:t>To apply transfer learning and check if it is able solve the problem of emotion, gender and age with a good accuracy.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To determine different class boundaries and its implications for age detection.</a:t>
            </a:r>
          </a:p>
          <a:p>
            <a:endParaRPr lang="en-US" dirty="0"/>
          </a:p>
          <a:p>
            <a:r>
              <a:rPr lang="en-US" dirty="0"/>
              <a:t>Use of different datasets for gender and age detection.</a:t>
            </a:r>
          </a:p>
        </p:txBody>
      </p:sp>
    </p:spTree>
    <p:extLst>
      <p:ext uri="{BB962C8B-B14F-4D97-AF65-F5344CB8AC3E}">
        <p14:creationId xmlns:p14="http://schemas.microsoft.com/office/powerpoint/2010/main" val="22960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F826-9152-A345-9423-B2B2C1F8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solutions / State of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85F2-38EC-F445-AEAA-FB200B15DD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state of art and related solution for gender, age and emotion detection are to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Apply transfer learning like VGG and RESNET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 </a:t>
            </a:r>
          </a:p>
          <a:p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6667375-10D2-4349-8677-497E0B435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120" y="2704910"/>
            <a:ext cx="3566410" cy="2893250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C2B33A-AC9A-4B18-9A26-AB5E7B0E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973" y="3977322"/>
            <a:ext cx="2424430" cy="2141202"/>
          </a:xfrm>
          <a:prstGeom prst="rect">
            <a:avLst/>
          </a:prstGeom>
        </p:spPr>
      </p:pic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BB94800C-7093-4C7D-B915-933E68D9F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507" y="4023342"/>
            <a:ext cx="3039173" cy="204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995-1BB6-964B-8AFE-583FBD77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Solution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106ECD23-EC9D-4ACA-93D0-DAD35A72C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76" y="1289878"/>
            <a:ext cx="7468247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7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algn="just"/>
            <a:r>
              <a:rPr lang="en-US" dirty="0"/>
              <a:t>The dataset for emotion classification is taken from FER Challenge posted in Kaggle. </a:t>
            </a:r>
          </a:p>
          <a:p>
            <a:pPr marL="0" lvl="0" indent="0" algn="just">
              <a:buNone/>
            </a:pPr>
            <a:endParaRPr lang="en-US" dirty="0"/>
          </a:p>
          <a:p>
            <a:pPr lvl="0" algn="just"/>
            <a:r>
              <a:rPr lang="en-US" dirty="0"/>
              <a:t>The dataset has approximately 35000 records, with attributes image pixel array and emotion value. </a:t>
            </a:r>
            <a:r>
              <a:rPr lang="en-US" sz="1500" u="sng" dirty="0">
                <a:hlinkClick r:id="rId2"/>
              </a:rPr>
              <a:t>https://www.kaggle.com/c/challenges-in-representation-learning-facial-expression-recognition-challenge/data</a:t>
            </a:r>
            <a:endParaRPr lang="en-US" sz="1500" u="sng" dirty="0"/>
          </a:p>
          <a:p>
            <a:pPr lvl="0" algn="just"/>
            <a:endParaRPr lang="en-US" u="sng" dirty="0"/>
          </a:p>
          <a:p>
            <a:pPr lvl="0" algn="just"/>
            <a:r>
              <a:rPr lang="en-US" dirty="0"/>
              <a:t>The dataset for age and gender classification is taken from:  </a:t>
            </a:r>
            <a:r>
              <a:rPr lang="en-US" sz="1600" dirty="0">
                <a:hlinkClick r:id="rId3"/>
              </a:rPr>
              <a:t>https://susanqq.github.io/UTKFace/</a:t>
            </a:r>
            <a:r>
              <a:rPr lang="en-US" sz="1500" dirty="0"/>
              <a:t>.  </a:t>
            </a:r>
            <a:r>
              <a:rPr lang="en-US" dirty="0"/>
              <a:t>It has approximately 23000 images.</a:t>
            </a:r>
            <a:endParaRPr lang="en-US" sz="1500" dirty="0"/>
          </a:p>
          <a:p>
            <a:pPr marL="0" lvl="0" indent="0" algn="just">
              <a:buNone/>
            </a:pPr>
            <a:endParaRPr lang="en-US" sz="1500" dirty="0"/>
          </a:p>
          <a:p>
            <a:pPr algn="just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0D0243-9A54-4471-87C1-9194BBBB5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395" y="1888490"/>
            <a:ext cx="5200650" cy="723900"/>
          </a:xfrm>
          <a:prstGeom prst="rect">
            <a:avLst/>
          </a:prstGeo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61D2EEC5-8433-4566-A1D2-9B955A022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392" y="5583414"/>
            <a:ext cx="4093328" cy="99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6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Emotion				  For age and Gender</a:t>
            </a:r>
          </a:p>
          <a:p>
            <a:pPr marL="0" indent="0">
              <a:buNone/>
            </a:pPr>
            <a:r>
              <a:rPr lang="en-US" sz="2400" dirty="0"/>
              <a:t>String of pixels </a:t>
            </a:r>
            <a:r>
              <a:rPr lang="en-US" sz="2400" dirty="0">
                <a:sym typeface="Wingdings" panose="05000000000000000000" pitchFamily="2" charset="2"/>
              </a:rPr>
              <a:t> Array of float			 Age(10) and Gender (0)</a:t>
            </a:r>
            <a:endParaRPr lang="en-US" sz="240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		Reshape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Normalization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Label Encoder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27245-B553-4295-936D-9A58739DB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439" y="1932691"/>
            <a:ext cx="1747521" cy="4191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3B41B6-2D92-4D03-AF87-6970035C66C6}"/>
              </a:ext>
            </a:extLst>
          </p:cNvPr>
          <p:cNvCxnSpPr/>
          <p:nvPr/>
        </p:nvCxnSpPr>
        <p:spPr>
          <a:xfrm>
            <a:off x="3728720" y="2417831"/>
            <a:ext cx="792480" cy="45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F3C9886-C069-4854-9254-F3691B68E37C}"/>
              </a:ext>
            </a:extLst>
          </p:cNvPr>
          <p:cNvCxnSpPr>
            <a:cxnSpLocks/>
          </p:cNvCxnSpPr>
          <p:nvPr/>
        </p:nvCxnSpPr>
        <p:spPr>
          <a:xfrm flipH="1">
            <a:off x="5933440" y="2417831"/>
            <a:ext cx="741680" cy="457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95CFF1-C50C-47E4-B737-2C71CCAFE30F}"/>
              </a:ext>
            </a:extLst>
          </p:cNvPr>
          <p:cNvCxnSpPr>
            <a:cxnSpLocks/>
          </p:cNvCxnSpPr>
          <p:nvPr/>
        </p:nvCxnSpPr>
        <p:spPr>
          <a:xfrm>
            <a:off x="5415280" y="3429000"/>
            <a:ext cx="0" cy="553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7F243-C5E9-4C52-A8C4-8C060876BBD6}"/>
              </a:ext>
            </a:extLst>
          </p:cNvPr>
          <p:cNvCxnSpPr>
            <a:cxnSpLocks/>
          </p:cNvCxnSpPr>
          <p:nvPr/>
        </p:nvCxnSpPr>
        <p:spPr>
          <a:xfrm>
            <a:off x="5415280" y="4368800"/>
            <a:ext cx="0" cy="4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9870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278" y="365126"/>
            <a:ext cx="10430522" cy="584786"/>
          </a:xfrm>
        </p:spPr>
        <p:txBody>
          <a:bodyPr/>
          <a:lstStyle/>
          <a:p>
            <a:r>
              <a:rPr lang="en-US" dirty="0"/>
              <a:t>Models selection and parameters for emotion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endParaRPr lang="en-US" sz="2000" dirty="0"/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F534A-0122-4028-BC43-E45D77D4F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145" y="1170695"/>
            <a:ext cx="3243446" cy="406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D4C3B6-9ACB-4E0A-A6B7-6AE1069D1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145" y="5236495"/>
            <a:ext cx="3335337" cy="1589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C96084-7C29-40CC-9F5B-7F97D09E4DE2}"/>
              </a:ext>
            </a:extLst>
          </p:cNvPr>
          <p:cNvSpPr txBox="1"/>
          <p:nvPr/>
        </p:nvSpPr>
        <p:spPr>
          <a:xfrm>
            <a:off x="5984240" y="1391478"/>
            <a:ext cx="45618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Optimal Emotion Detection Model</a:t>
            </a:r>
          </a:p>
          <a:p>
            <a:endParaRPr lang="en-US" dirty="0"/>
          </a:p>
          <a:p>
            <a:r>
              <a:rPr lang="en-US" dirty="0"/>
              <a:t>Optimizer: Adam</a:t>
            </a:r>
          </a:p>
          <a:p>
            <a:r>
              <a:rPr lang="en-US" dirty="0"/>
              <a:t>Loss Function : Categorical Cross entropy</a:t>
            </a:r>
          </a:p>
          <a:p>
            <a:r>
              <a:rPr lang="en-US" dirty="0"/>
              <a:t>Data augmentation : </a:t>
            </a:r>
            <a:r>
              <a:rPr lang="en-US" dirty="0" err="1"/>
              <a:t>ImageDataGenerator</a:t>
            </a:r>
            <a:endParaRPr lang="en-US" dirty="0"/>
          </a:p>
          <a:p>
            <a:r>
              <a:rPr lang="en-US" dirty="0"/>
              <a:t>Regularization: Drop out, Batch Normalization</a:t>
            </a:r>
          </a:p>
          <a:p>
            <a:r>
              <a:rPr lang="en-US" dirty="0"/>
              <a:t>Output Activation Function: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Activation Function: Elu </a:t>
            </a:r>
          </a:p>
          <a:p>
            <a:r>
              <a:rPr lang="en-US" dirty="0"/>
              <a:t>Kernel size: (3,3) and (5,5)</a:t>
            </a:r>
          </a:p>
          <a:p>
            <a:r>
              <a:rPr lang="en-US" dirty="0"/>
              <a:t>Kernel initializer: </a:t>
            </a:r>
            <a:r>
              <a:rPr lang="en-US" dirty="0" err="1"/>
              <a:t>he_normal</a:t>
            </a:r>
            <a:endParaRPr lang="en-US" dirty="0"/>
          </a:p>
          <a:p>
            <a:r>
              <a:rPr lang="en-US" dirty="0"/>
              <a:t>Pooling Layers: Max Pooling (2D)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8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selection and parameters for age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98BE26-3B8C-4BE5-A5A1-B5567CB15A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1696" y="1226685"/>
            <a:ext cx="3666063" cy="1963555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4D2A9-0513-47E1-9015-F40187EE1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696" y="3190240"/>
            <a:ext cx="3666063" cy="199136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B90E23-8FCC-4BC2-B30C-A64F879F1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696" y="5181600"/>
            <a:ext cx="3819731" cy="1544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75BBB8-C5DF-4C49-B3E2-1C55B8B0B910}"/>
              </a:ext>
            </a:extLst>
          </p:cNvPr>
          <p:cNvSpPr/>
          <p:nvPr/>
        </p:nvSpPr>
        <p:spPr>
          <a:xfrm>
            <a:off x="5770880" y="1455122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b="1" dirty="0"/>
              <a:t>Optimal Age Detection Model</a:t>
            </a:r>
          </a:p>
          <a:p>
            <a:endParaRPr lang="en-US" dirty="0"/>
          </a:p>
          <a:p>
            <a:r>
              <a:rPr lang="en-US" dirty="0"/>
              <a:t>Optimizer: Adam</a:t>
            </a:r>
          </a:p>
          <a:p>
            <a:r>
              <a:rPr lang="en-US" dirty="0"/>
              <a:t>Loss Function : Categorical Cross entropy</a:t>
            </a:r>
          </a:p>
          <a:p>
            <a:r>
              <a:rPr lang="en-US" dirty="0"/>
              <a:t>Regularization: Drop out, Batch Normalization</a:t>
            </a:r>
          </a:p>
          <a:p>
            <a:r>
              <a:rPr lang="en-US" dirty="0"/>
              <a:t>Output Activation Function: </a:t>
            </a:r>
            <a:r>
              <a:rPr lang="en-US" dirty="0" err="1"/>
              <a:t>Softmax</a:t>
            </a:r>
            <a:endParaRPr lang="en-US" dirty="0"/>
          </a:p>
          <a:p>
            <a:r>
              <a:rPr lang="en-US" dirty="0"/>
              <a:t>Activation Function: </a:t>
            </a:r>
            <a:r>
              <a:rPr lang="en-US" dirty="0" err="1"/>
              <a:t>Relu</a:t>
            </a:r>
            <a:r>
              <a:rPr lang="en-US" dirty="0"/>
              <a:t> </a:t>
            </a:r>
          </a:p>
          <a:p>
            <a:r>
              <a:rPr lang="en-US" dirty="0"/>
              <a:t>Kernel size: (3,3) and (5,5)</a:t>
            </a:r>
          </a:p>
          <a:p>
            <a:r>
              <a:rPr lang="en-US" dirty="0"/>
              <a:t>Kernel initializer: </a:t>
            </a:r>
            <a:r>
              <a:rPr lang="en-US" dirty="0" err="1"/>
              <a:t>he_normal</a:t>
            </a:r>
            <a:endParaRPr lang="en-US" dirty="0"/>
          </a:p>
          <a:p>
            <a:r>
              <a:rPr lang="en-US" dirty="0"/>
              <a:t>Pooling Layers: Max Pooling (2D)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46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800</TotalTime>
  <Words>813</Words>
  <Application>Microsoft Office PowerPoint</Application>
  <PresentationFormat>Widescreen</PresentationFormat>
  <Paragraphs>126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Bell MT</vt:lpstr>
      <vt:lpstr>Calibri</vt:lpstr>
      <vt:lpstr>Franklin Gothic Book</vt:lpstr>
      <vt:lpstr>Franklin Gothic Medium</vt:lpstr>
      <vt:lpstr>Office Theme</vt:lpstr>
      <vt:lpstr>Facial Emotion, Age and Gender Detection from Images</vt:lpstr>
      <vt:lpstr>Context and Introduction</vt:lpstr>
      <vt:lpstr>Problem and Challenges</vt:lpstr>
      <vt:lpstr>Related solutions / State of Art</vt:lpstr>
      <vt:lpstr>Overview of Solution</vt:lpstr>
      <vt:lpstr>Data Collecting</vt:lpstr>
      <vt:lpstr>Data Preprocessing</vt:lpstr>
      <vt:lpstr>Models selection and parameters for emotion detection</vt:lpstr>
      <vt:lpstr>Models selection and parameters for age</vt:lpstr>
      <vt:lpstr>Models selection and parameters for gender</vt:lpstr>
      <vt:lpstr>Network Training – validation - testing </vt:lpstr>
      <vt:lpstr>Evaluations/comparing for emotion</vt:lpstr>
      <vt:lpstr>Evaluations/comparing for age</vt:lpstr>
      <vt:lpstr>Evaluations/comparing for gender</vt:lpstr>
      <vt:lpstr>Performance metrics for the best model</vt:lpstr>
      <vt:lpstr>Outcomes/finding</vt:lpstr>
      <vt:lpstr>Outcomes/finding</vt:lpstr>
      <vt:lpstr>Lessons learned and Perspectives </vt:lpstr>
      <vt:lpstr>Bibliographical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lastModifiedBy>Siva Yogitha</cp:lastModifiedBy>
  <cp:revision>77</cp:revision>
  <dcterms:created xsi:type="dcterms:W3CDTF">2018-11-27T04:22:11Z</dcterms:created>
  <dcterms:modified xsi:type="dcterms:W3CDTF">2020-04-29T21:23:43Z</dcterms:modified>
</cp:coreProperties>
</file>